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8"/>
  </p:notesMasterIdLst>
  <p:sldIdLst>
    <p:sldId id="262" r:id="rId2"/>
    <p:sldId id="257" r:id="rId3"/>
    <p:sldId id="258" r:id="rId4"/>
    <p:sldId id="263" r:id="rId5"/>
    <p:sldId id="256" r:id="rId6"/>
    <p:sldId id="259" r:id="rId7"/>
    <p:sldId id="260" r:id="rId8"/>
    <p:sldId id="264" r:id="rId9"/>
    <p:sldId id="267" r:id="rId10"/>
    <p:sldId id="268" r:id="rId11"/>
    <p:sldId id="270" r:id="rId12"/>
    <p:sldId id="266" r:id="rId13"/>
    <p:sldId id="271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4"/>
  </p:normalViewPr>
  <p:slideViewPr>
    <p:cSldViewPr snapToGrid="0">
      <p:cViewPr>
        <p:scale>
          <a:sx n="79" d="100"/>
          <a:sy n="79" d="100"/>
        </p:scale>
        <p:origin x="656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1925B-2923-3A4C-BE8E-AC7F33CF0FC5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B6F2C-2149-3F4B-92AF-CE4971D6B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5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0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5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8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B6F2C-2149-3F4B-92AF-CE4971D6B8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0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0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05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2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5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95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83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2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6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44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28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8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3B4F2-C9CF-8645-973A-949704D80A80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FA58-DDC4-F241-80F7-4269E507E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9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26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504950"/>
            <a:ext cx="11610994" cy="53530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2195512" y="3802856"/>
            <a:ext cx="1247775" cy="7691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00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EC0E0-50FB-6614-84A7-495C9FAD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845" y="1044119"/>
            <a:ext cx="12863640" cy="59305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E53B01-5258-7A4B-8677-D4A9D8B2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F2D8FD-FB97-660D-6C5B-F4A271BA01C1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E94605B-1675-2A0E-EA7F-46C5046B179E}"/>
              </a:ext>
            </a:extLst>
          </p:cNvPr>
          <p:cNvSpPr/>
          <p:nvPr/>
        </p:nvSpPr>
        <p:spPr>
          <a:xfrm>
            <a:off x="4929497" y="3559628"/>
            <a:ext cx="1231817" cy="8502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FB3D-C059-4056-7D4D-A7FF8949C1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044" y="1118584"/>
            <a:ext cx="6388672" cy="57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70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Modelling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D068B3A-1936-C3F1-95FB-7EE87E7513BD}"/>
              </a:ext>
            </a:extLst>
          </p:cNvPr>
          <p:cNvSpPr txBox="1"/>
          <p:nvPr/>
        </p:nvSpPr>
        <p:spPr>
          <a:xfrm>
            <a:off x="304799" y="1147762"/>
            <a:ext cx="941493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CONSTRAINTS:</a:t>
            </a: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Positions and Magnifications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Mass Models:</a:t>
            </a: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Single Isothermal Ellipsoidal (SIE)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Power Law (POW)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Navarro </a:t>
            </a: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Frenk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White (NFW)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Einasto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(EIN)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Cored Single Isothermal Ellipsoidal (CSIE)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Sersic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b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</a:b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462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0" y="1832878"/>
            <a:ext cx="12191984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05EB0-5369-C87C-BDAA-83F08CAE34CF}"/>
              </a:ext>
            </a:extLst>
          </p:cNvPr>
          <p:cNvSpPr/>
          <p:nvPr/>
        </p:nvSpPr>
        <p:spPr>
          <a:xfrm>
            <a:off x="4871442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50E357-D20B-69A0-7AB6-4771ABA27F67}"/>
              </a:ext>
            </a:extLst>
          </p:cNvPr>
          <p:cNvSpPr/>
          <p:nvPr/>
        </p:nvSpPr>
        <p:spPr>
          <a:xfrm>
            <a:off x="5367419" y="2106834"/>
            <a:ext cx="270933" cy="3655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EE9F9C-C522-4C65-B04D-E65A8FC63C4A}"/>
              </a:ext>
            </a:extLst>
          </p:cNvPr>
          <p:cNvSpPr/>
          <p:nvPr/>
        </p:nvSpPr>
        <p:spPr>
          <a:xfrm>
            <a:off x="5649846" y="222440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8D6B2B-6A11-D21D-FFA0-0FE5E97E1C78}"/>
              </a:ext>
            </a:extLst>
          </p:cNvPr>
          <p:cNvSpPr/>
          <p:nvPr/>
        </p:nvSpPr>
        <p:spPr>
          <a:xfrm>
            <a:off x="6144327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86F2A9-FD96-95DA-BA42-56E9110D8C87}"/>
              </a:ext>
            </a:extLst>
          </p:cNvPr>
          <p:cNvSpPr/>
          <p:nvPr/>
        </p:nvSpPr>
        <p:spPr>
          <a:xfrm>
            <a:off x="6435455" y="2826968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38025-FC96-B545-552A-83BA7F5F47D7}"/>
              </a:ext>
            </a:extLst>
          </p:cNvPr>
          <p:cNvSpPr/>
          <p:nvPr/>
        </p:nvSpPr>
        <p:spPr>
          <a:xfrm>
            <a:off x="6908808" y="2827975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865725-1F43-3B38-6704-F2464D7C4082}"/>
              </a:ext>
            </a:extLst>
          </p:cNvPr>
          <p:cNvSpPr/>
          <p:nvPr/>
        </p:nvSpPr>
        <p:spPr>
          <a:xfrm>
            <a:off x="7204722" y="2830247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3740BE-B5F4-D552-AAA6-0CDC4CFE09AD}"/>
              </a:ext>
            </a:extLst>
          </p:cNvPr>
          <p:cNvSpPr/>
          <p:nvPr/>
        </p:nvSpPr>
        <p:spPr>
          <a:xfrm>
            <a:off x="7681904" y="2827899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04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4284132" y="1832878"/>
            <a:ext cx="7907851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64F96A-B9D4-3907-2530-055B4CE2BEE7}"/>
              </a:ext>
            </a:extLst>
          </p:cNvPr>
          <p:cNvSpPr/>
          <p:nvPr/>
        </p:nvSpPr>
        <p:spPr>
          <a:xfrm>
            <a:off x="4871442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E20443-7CE8-1736-EC46-54EA9646BBF9}"/>
              </a:ext>
            </a:extLst>
          </p:cNvPr>
          <p:cNvSpPr/>
          <p:nvPr/>
        </p:nvSpPr>
        <p:spPr>
          <a:xfrm>
            <a:off x="5367419" y="2106834"/>
            <a:ext cx="270933" cy="3655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BF4924-41A4-3C66-AB1D-BF00FBCF7E84}"/>
              </a:ext>
            </a:extLst>
          </p:cNvPr>
          <p:cNvSpPr/>
          <p:nvPr/>
        </p:nvSpPr>
        <p:spPr>
          <a:xfrm>
            <a:off x="5649846" y="222440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A5C880-D5DE-87CF-7ED7-32991A88520E}"/>
              </a:ext>
            </a:extLst>
          </p:cNvPr>
          <p:cNvSpPr/>
          <p:nvPr/>
        </p:nvSpPr>
        <p:spPr>
          <a:xfrm>
            <a:off x="6144327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091FBD-83CA-E302-D65F-60C7A06B104D}"/>
              </a:ext>
            </a:extLst>
          </p:cNvPr>
          <p:cNvSpPr/>
          <p:nvPr/>
        </p:nvSpPr>
        <p:spPr>
          <a:xfrm>
            <a:off x="6435455" y="2826968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E36B6D-C542-FF28-2335-F3D6111642E3}"/>
              </a:ext>
            </a:extLst>
          </p:cNvPr>
          <p:cNvSpPr/>
          <p:nvPr/>
        </p:nvSpPr>
        <p:spPr>
          <a:xfrm>
            <a:off x="6908808" y="2827975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31ED5D-37A3-A8DB-A9E5-75F4514A5415}"/>
              </a:ext>
            </a:extLst>
          </p:cNvPr>
          <p:cNvSpPr/>
          <p:nvPr/>
        </p:nvSpPr>
        <p:spPr>
          <a:xfrm>
            <a:off x="7204722" y="2830247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425ED-0590-BFCA-F97C-ADFB0C9F6E26}"/>
              </a:ext>
            </a:extLst>
          </p:cNvPr>
          <p:cNvSpPr/>
          <p:nvPr/>
        </p:nvSpPr>
        <p:spPr>
          <a:xfrm>
            <a:off x="7681904" y="2827899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78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>
            <a:off x="8280400" y="1832878"/>
            <a:ext cx="3911583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241C4F-1575-B417-187E-B03A3AB19096}"/>
              </a:ext>
            </a:extLst>
          </p:cNvPr>
          <p:cNvSpPr/>
          <p:nvPr/>
        </p:nvSpPr>
        <p:spPr>
          <a:xfrm>
            <a:off x="4871442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7EC7F0-CB67-2870-6197-ACA5AE9B104A}"/>
              </a:ext>
            </a:extLst>
          </p:cNvPr>
          <p:cNvSpPr/>
          <p:nvPr/>
        </p:nvSpPr>
        <p:spPr>
          <a:xfrm>
            <a:off x="5367419" y="2106834"/>
            <a:ext cx="270933" cy="36557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6D36A8-E960-D6D0-D71D-667AC9DB9E69}"/>
              </a:ext>
            </a:extLst>
          </p:cNvPr>
          <p:cNvSpPr/>
          <p:nvPr/>
        </p:nvSpPr>
        <p:spPr>
          <a:xfrm>
            <a:off x="5649846" y="222440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43465-4369-3002-99DA-0C38AABB08B0}"/>
              </a:ext>
            </a:extLst>
          </p:cNvPr>
          <p:cNvSpPr/>
          <p:nvPr/>
        </p:nvSpPr>
        <p:spPr>
          <a:xfrm>
            <a:off x="6144327" y="2224323"/>
            <a:ext cx="270933" cy="353815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E49CF4-8DC5-62A3-D03C-40B829B5A22A}"/>
              </a:ext>
            </a:extLst>
          </p:cNvPr>
          <p:cNvSpPr/>
          <p:nvPr/>
        </p:nvSpPr>
        <p:spPr>
          <a:xfrm>
            <a:off x="6435455" y="2826968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F1342F-D215-C5E1-3379-31AD0424FCB0}"/>
              </a:ext>
            </a:extLst>
          </p:cNvPr>
          <p:cNvSpPr/>
          <p:nvPr/>
        </p:nvSpPr>
        <p:spPr>
          <a:xfrm>
            <a:off x="6908808" y="2827975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C6F8DF-A1F9-E73D-D3D5-67905533C52D}"/>
              </a:ext>
            </a:extLst>
          </p:cNvPr>
          <p:cNvSpPr/>
          <p:nvPr/>
        </p:nvSpPr>
        <p:spPr>
          <a:xfrm>
            <a:off x="7204722" y="2830247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1DEEDF-6301-3B40-2180-663C2E5B070C}"/>
              </a:ext>
            </a:extLst>
          </p:cNvPr>
          <p:cNvSpPr/>
          <p:nvPr/>
        </p:nvSpPr>
        <p:spPr>
          <a:xfrm>
            <a:off x="7681904" y="2827899"/>
            <a:ext cx="270933" cy="29355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1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D6A424E-DAD5-B5A5-945B-ED1F133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Lens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D1F60F-B531-0987-FCAF-832C1923F55E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92F74E-8C39-1BF9-615D-B4239167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5627"/>
            <a:ext cx="12191984" cy="48061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09E2F5-9CE2-E08E-F86A-6D5B218317ED}"/>
              </a:ext>
            </a:extLst>
          </p:cNvPr>
          <p:cNvSpPr/>
          <p:nvPr/>
        </p:nvSpPr>
        <p:spPr>
          <a:xfrm flipH="1">
            <a:off x="12261784" y="1832878"/>
            <a:ext cx="45719" cy="440894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48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ird dark matter waves seem to warp the light from distant galaxies | New  Scientist">
            <a:extLst>
              <a:ext uri="{FF2B5EF4-FFF2-40B4-BE49-F238E27FC236}">
                <a16:creationId xmlns:a16="http://schemas.microsoft.com/office/drawing/2014/main" id="{1155F286-A101-AF3E-E27E-7CD8A813A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52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F45737-99AE-BED0-9B21-E37180FB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26" y="0"/>
            <a:ext cx="5082383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B126B-69F6-B519-6321-4F6024AF1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2" t="11379" r="27503" b="-38"/>
          <a:stretch/>
        </p:blipFill>
        <p:spPr>
          <a:xfrm>
            <a:off x="6495393" y="0"/>
            <a:ext cx="4792718" cy="68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38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yeglasses png images | PNGWing">
            <a:extLst>
              <a:ext uri="{FF2B5EF4-FFF2-40B4-BE49-F238E27FC236}">
                <a16:creationId xmlns:a16="http://schemas.microsoft.com/office/drawing/2014/main" id="{1B51E00D-E121-ACB6-3040-B46F49C1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" b="97005" l="761" r="97500">
                        <a14:foregroundMark x1="10761" y1="33180" x2="7826" y2="26498"/>
                        <a14:foregroundMark x1="7826" y1="26498" x2="11087" y2="32028"/>
                        <a14:foregroundMark x1="11087" y1="32028" x2="11522" y2="32488"/>
                        <a14:foregroundMark x1="12174" y1="33410" x2="25978" y2="46544"/>
                        <a14:foregroundMark x1="33261" y1="88018" x2="35326" y2="94240"/>
                        <a14:foregroundMark x1="55652" y1="33641" x2="43587" y2="39862"/>
                        <a14:foregroundMark x1="3509" y1="25576" x2="1413" y2="30184"/>
                        <a14:foregroundMark x1="4011" y1="24473" x2="3509" y2="25576"/>
                        <a14:foregroundMark x1="4348" y1="23733" x2="4419" y2="23576"/>
                        <a14:foregroundMark x1="1413" y1="30184" x2="761" y2="37788"/>
                        <a14:foregroundMark x1="25109" y1="32028" x2="36522" y2="12673"/>
                        <a14:foregroundMark x1="45910" y1="3602" x2="46864" y2="3362"/>
                        <a14:foregroundMark x1="92935" y1="12212" x2="97174" y2="12212"/>
                        <a14:foregroundMark x1="97174" y1="12212" x2="97500" y2="12673"/>
                        <a14:foregroundMark x1="14239" y1="32949" x2="12174" y2="31797"/>
                        <a14:foregroundMark x1="10870" y1="32488" x2="4891" y2="20046"/>
                        <a14:foregroundMark x1="4891" y1="20046" x2="4348" y2="19355"/>
                        <a14:foregroundMark x1="11739" y1="31797" x2="9239" y2="27419"/>
                        <a14:foregroundMark x1="45000" y1="97465" x2="42391" y2="97235"/>
                        <a14:foregroundMark x1="49348" y1="54378" x2="43587" y2="61751"/>
                        <a14:foregroundMark x1="43587" y1="61751" x2="45109" y2="75806"/>
                        <a14:foregroundMark x1="45109" y1="75806" x2="48587" y2="74424"/>
                        <a14:foregroundMark x1="52500" y1="57373" x2="42283" y2="57604"/>
                        <a14:foregroundMark x1="42283" y1="57604" x2="40761" y2="76267"/>
                        <a14:foregroundMark x1="40761" y1="76267" x2="42609" y2="84101"/>
                        <a14:foregroundMark x1="42609" y1="84101" x2="48152" y2="86175"/>
                        <a14:foregroundMark x1="48152" y1="86175" x2="55326" y2="68203"/>
                        <a14:foregroundMark x1="55326" y1="68203" x2="54348" y2="56452"/>
                        <a14:foregroundMark x1="54348" y1="56452" x2="45870" y2="54378"/>
                        <a14:foregroundMark x1="45870" y1="54378" x2="43587" y2="55991"/>
                        <a14:foregroundMark x1="89565" y1="34562" x2="83152" y2="34793"/>
                        <a14:foregroundMark x1="83152" y1="34793" x2="80978" y2="43088"/>
                        <a14:foregroundMark x1="80978" y1="43088" x2="82500" y2="53226"/>
                        <a14:foregroundMark x1="82500" y1="53226" x2="89239" y2="50691"/>
                        <a14:foregroundMark x1="89239" y1="50691" x2="91304" y2="40783"/>
                        <a14:foregroundMark x1="91304" y1="40783" x2="88696" y2="34101"/>
                        <a14:foregroundMark x1="88696" y1="34101" x2="86957" y2="32949"/>
                        <a14:foregroundMark x1="86739" y1="32719" x2="81848" y2="32488"/>
                        <a14:foregroundMark x1="81848" y1="32488" x2="77609" y2="42857"/>
                        <a14:foregroundMark x1="77609" y1="42857" x2="76957" y2="52074"/>
                        <a14:foregroundMark x1="76957" y1="52074" x2="79783" y2="62903"/>
                        <a14:foregroundMark x1="79783" y1="62903" x2="87500" y2="60829"/>
                        <a14:foregroundMark x1="87500" y1="60829" x2="91196" y2="54608"/>
                        <a14:foregroundMark x1="91196" y1="54608" x2="93587" y2="42857"/>
                        <a14:foregroundMark x1="93587" y1="42857" x2="90761" y2="34101"/>
                        <a14:foregroundMark x1="90761" y1="34101" x2="80435" y2="33410"/>
                        <a14:foregroundMark x1="80435" y1="33410" x2="80217" y2="33641"/>
                        <a14:foregroundMark x1="59239" y1="32719" x2="56848" y2="32949"/>
                        <a14:foregroundMark x1="81413" y1="16129" x2="78696" y2="17972"/>
                        <a14:foregroundMark x1="47391" y1="2765" x2="46285" y2="2255"/>
                        <a14:foregroundMark x1="80652" y1="3226" x2="78696" y2="3096"/>
                        <a14:foregroundMark x1="79022" y1="3687" x2="78841" y2="3591"/>
                        <a14:foregroundMark x1="47065" y1="1843" x2="46413" y2="1843"/>
                        <a14:foregroundMark x1="79022" y1="3456" x2="78510" y2="3416"/>
                        <a14:foregroundMark x1="77935" y1="2535" x2="76711" y2="2497"/>
                        <a14:foregroundMark x1="64545" y1="3085" x2="59374" y2="2502"/>
                        <a14:foregroundMark x1="69891" y1="3687" x2="69689" y2="3664"/>
                        <a14:foregroundMark x1="70014" y1="3735" x2="69670" y2="3598"/>
                        <a14:foregroundMark x1="71630" y1="4378" x2="70845" y2="4066"/>
                        <a14:foregroundMark x1="75652" y1="2535" x2="75652" y2="2535"/>
                        <a14:foregroundMark x1="74674" y1="2765" x2="74674" y2="2765"/>
                        <a14:foregroundMark x1="73370" y1="2995" x2="73370" y2="2995"/>
                        <a14:foregroundMark x1="70870" y1="2995" x2="70870" y2="2995"/>
                        <a14:foregroundMark x1="67826" y1="2535" x2="67826" y2="2535"/>
                        <a14:foregroundMark x1="57391" y1="2074" x2="57391" y2="2074"/>
                        <a14:foregroundMark x1="57609" y1="1613" x2="57609" y2="1613"/>
                        <a14:foregroundMark x1="55109" y1="1613" x2="55109" y2="1613"/>
                        <a14:foregroundMark x1="53587" y1="1152" x2="53587" y2="1152"/>
                        <a14:foregroundMark x1="52065" y1="922" x2="52065" y2="922"/>
                        <a14:foregroundMark x1="46848" y1="1382" x2="46848" y2="1382"/>
                        <a14:foregroundMark x1="47065" y1="1152" x2="47065" y2="1152"/>
                        <a14:foregroundMark x1="46957" y1="1382" x2="46957" y2="1382"/>
                        <a14:foregroundMark x1="46957" y1="1382" x2="47500" y2="1382"/>
                        <a14:foregroundMark x1="53478" y1="1843" x2="52717" y2="1613"/>
                        <a14:foregroundMark x1="52391" y1="1152" x2="52391" y2="1152"/>
                        <a14:foregroundMark x1="51304" y1="1152" x2="51304" y2="1152"/>
                        <a14:foregroundMark x1="47065" y1="1152" x2="47065" y2="1152"/>
                        <a14:foregroundMark x1="68152" y1="2535" x2="68152" y2="2535"/>
                        <a14:foregroundMark x1="54348" y1="1382" x2="54348" y2="1382"/>
                        <a14:foregroundMark x1="46848" y1="1152" x2="46848" y2="1152"/>
                        <a14:foregroundMark x1="46739" y1="1613" x2="46739" y2="1613"/>
                        <a14:foregroundMark x1="46848" y1="1382" x2="46848" y2="1382"/>
                        <a14:foregroundMark x1="46848" y1="1382" x2="46848" y2="1382"/>
                        <a14:foregroundMark x1="46848" y1="1382" x2="46848" y2="1382"/>
                        <a14:foregroundMark x1="46630" y1="1382" x2="47174" y2="1382"/>
                        <a14:foregroundMark x1="60543" y1="2074" x2="60543" y2="2074"/>
                        <a14:foregroundMark x1="64130" y1="2304" x2="64130" y2="2304"/>
                        <a14:foregroundMark x1="52717" y1="1382" x2="52717" y2="1382"/>
                        <a14:foregroundMark x1="49565" y1="1152" x2="49565" y2="1152"/>
                        <a14:foregroundMark x1="48370" y1="922" x2="48370" y2="922"/>
                        <a14:foregroundMark x1="47609" y1="922" x2="47609" y2="922"/>
                        <a14:foregroundMark x1="48152" y1="922" x2="48152" y2="922"/>
                        <a14:foregroundMark x1="48696" y1="922" x2="48696" y2="922"/>
                        <a14:foregroundMark x1="49783" y1="922" x2="49783" y2="922"/>
                        <a14:foregroundMark x1="50326" y1="1152" x2="50326" y2="1152"/>
                        <a14:foregroundMark x1="50652" y1="1152" x2="50652" y2="1152"/>
                        <a14:foregroundMark x1="50761" y1="1152" x2="50761" y2="1152"/>
                        <a14:foregroundMark x1="48913" y1="1152" x2="48913" y2="1152"/>
                        <a14:foregroundMark x1="45761" y1="1382" x2="45761" y2="1382"/>
                        <a14:foregroundMark x1="45217" y1="1152" x2="45217" y2="1152"/>
                        <a14:foregroundMark x1="45326" y1="1152" x2="45326" y2="1152"/>
                        <a14:foregroundMark x1="46087" y1="922" x2="46087" y2="922"/>
                        <a14:foregroundMark x1="45326" y1="1152" x2="45326" y2="1152"/>
                        <a14:foregroundMark x1="45326" y1="1152" x2="45326" y2="1152"/>
                        <a14:foregroundMark x1="45217" y1="1382" x2="45217" y2="1382"/>
                        <a14:foregroundMark x1="45217" y1="1152" x2="45217" y2="1152"/>
                        <a14:foregroundMark x1="45326" y1="922" x2="45326" y2="922"/>
                        <a14:foregroundMark x1="45870" y1="922" x2="45870" y2="922"/>
                        <a14:foregroundMark x1="45978" y1="922" x2="45978" y2="922"/>
                        <a14:foregroundMark x1="46196" y1="1152" x2="46196" y2="1152"/>
                        <a14:foregroundMark x1="45109" y1="1152" x2="45109" y2="1152"/>
                        <a14:foregroundMark x1="45217" y1="1152" x2="45217" y2="1152"/>
                        <a14:foregroundMark x1="45109" y1="1152" x2="45109" y2="1152"/>
                        <a14:foregroundMark x1="45109" y1="1382" x2="45109" y2="1382"/>
                        <a14:foregroundMark x1="45326" y1="1152" x2="45326" y2="1152"/>
                        <a14:backgroundMark x1="3804" y1="28802" x2="3913" y2="25115"/>
                        <a14:backgroundMark x1="3696" y1="25576" x2="3696" y2="25576"/>
                        <a14:backgroundMark x1="77935" y1="1382" x2="77570" y2="1308"/>
                        <a14:backgroundMark x1="47062" y1="18" x2="46848" y2="0"/>
                        <a14:backgroundMark x1="76087" y1="461" x2="72609" y2="691"/>
                        <a14:backgroundMark x1="73261" y1="691" x2="69783" y2="461"/>
                        <a14:backgroundMark x1="69022" y1="1382" x2="63913" y2="922"/>
                        <a14:backgroundMark x1="52299" y1="96" x2="47914" y2="4"/>
                        <a14:backgroundMark x1="58696" y1="230" x2="53001" y2="111"/>
                        <a14:backgroundMark x1="37174" y1="45853" x2="37174" y2="45853"/>
                        <a14:backgroundMark x1="41413" y1="1613" x2="42935" y2="0"/>
                        <a14:backgroundMark x1="40761" y1="2304" x2="41413" y2="1613"/>
                        <a14:backgroundMark x1="40326" y1="2765" x2="40761" y2="2304"/>
                        <a14:backgroundMark x1="39891" y1="3226" x2="40326" y2="2765"/>
                        <a14:backgroundMark x1="43696" y1="691" x2="44565" y2="230"/>
                        <a14:backgroundMark x1="45109" y1="230" x2="45109" y2="230"/>
                        <a14:backgroundMark x1="45109" y1="691" x2="46848" y2="230"/>
                        <a14:backgroundMark x1="40652" y1="2995" x2="40652" y2="2995"/>
                        <a14:backgroundMark x1="40652" y1="2995" x2="40652" y2="2995"/>
                        <a14:backgroundMark x1="40761" y1="3226" x2="40761" y2="3226"/>
                        <a14:backgroundMark x1="40761" y1="2765" x2="40761" y2="2765"/>
                        <a14:backgroundMark x1="40761" y1="2765" x2="44348" y2="230"/>
                        <a14:backgroundMark x1="44130" y1="922" x2="45000" y2="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932726"/>
            <a:ext cx="6343650" cy="299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3C804-AAD6-3524-E27E-D50A6794B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38" y="-7144"/>
            <a:ext cx="4576762" cy="686514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394E10C2-3A4C-4838-97C1-179950E435CE}"/>
              </a:ext>
            </a:extLst>
          </p:cNvPr>
          <p:cNvSpPr/>
          <p:nvPr/>
        </p:nvSpPr>
        <p:spPr>
          <a:xfrm rot="8383758">
            <a:off x="5879745" y="3472334"/>
            <a:ext cx="470450" cy="1124287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16C00-A244-F8CB-7F28-639E3512635F}"/>
              </a:ext>
            </a:extLst>
          </p:cNvPr>
          <p:cNvSpPr txBox="1"/>
          <p:nvPr/>
        </p:nvSpPr>
        <p:spPr>
          <a:xfrm>
            <a:off x="6114970" y="4495415"/>
            <a:ext cx="1700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skerville" panose="02020502070401020303" pitchFamily="18" charset="0"/>
                <a:ea typeface="Baskerville" panose="02020502070401020303" pitchFamily="18" charset="0"/>
              </a:rPr>
              <a:t>LENS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85C82DE-62F3-591F-5D33-61AED96AE9F5}"/>
              </a:ext>
            </a:extLst>
          </p:cNvPr>
          <p:cNvSpPr/>
          <p:nvPr/>
        </p:nvSpPr>
        <p:spPr>
          <a:xfrm rot="13678805">
            <a:off x="8150490" y="2723862"/>
            <a:ext cx="515010" cy="2243500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4B5E80-1AE3-AA12-73A9-03940B93D99B}"/>
              </a:ext>
            </a:extLst>
          </p:cNvPr>
          <p:cNvSpPr/>
          <p:nvPr/>
        </p:nvSpPr>
        <p:spPr>
          <a:xfrm>
            <a:off x="4364791" y="5080190"/>
            <a:ext cx="5586494" cy="15109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Magnification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Make Image Clearer</a:t>
            </a:r>
          </a:p>
        </p:txBody>
      </p:sp>
    </p:spTree>
    <p:extLst>
      <p:ext uri="{BB962C8B-B14F-4D97-AF65-F5344CB8AC3E}">
        <p14:creationId xmlns:p14="http://schemas.microsoft.com/office/powerpoint/2010/main" val="189899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2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on And Stars · Free Stock Photo">
            <a:extLst>
              <a:ext uri="{FF2B5EF4-FFF2-40B4-BE49-F238E27FC236}">
                <a16:creationId xmlns:a16="http://schemas.microsoft.com/office/drawing/2014/main" id="{E3C2A5C5-727A-4EE7-D2AE-416FC187C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7398" y="-1175657"/>
            <a:ext cx="14086795" cy="803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" y="2228671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36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36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36301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15697_medium">
            <a:hlinkClick r:id="" action="ppaction://media"/>
            <a:extLst>
              <a:ext uri="{FF2B5EF4-FFF2-40B4-BE49-F238E27FC236}">
                <a16:creationId xmlns:a16="http://schemas.microsoft.com/office/drawing/2014/main" id="{973BC829-3420-7E72-EE5C-C14ED79C29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229922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4623-345209544_medium">
            <a:hlinkClick r:id="" action="ppaction://media"/>
            <a:extLst>
              <a:ext uri="{FF2B5EF4-FFF2-40B4-BE49-F238E27FC236}">
                <a16:creationId xmlns:a16="http://schemas.microsoft.com/office/drawing/2014/main" id="{CBF1EAF9-3CAA-DA72-90E8-AC8D7F03E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EFFC48-DE2F-BE28-79D7-B8FA75626FC4}"/>
              </a:ext>
            </a:extLst>
          </p:cNvPr>
          <p:cNvSpPr txBox="1"/>
          <p:nvPr/>
        </p:nvSpPr>
        <p:spPr>
          <a:xfrm>
            <a:off x="12702" y="2105561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Gravitational Lens Modelling of an </a:t>
            </a:r>
            <a:r>
              <a:rPr lang="en-US" sz="4000" b="1" dirty="0" err="1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IllustrisTNG</a:t>
            </a:r>
            <a:r>
              <a:rPr lang="en-US" sz="4000" b="1" dirty="0">
                <a:solidFill>
                  <a:schemeClr val="accent1"/>
                </a:solidFill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 Mock Multiply Lensed Supernova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2E72-A16D-3EEB-15E4-9E517207EB2A}"/>
              </a:ext>
            </a:extLst>
          </p:cNvPr>
          <p:cNvSpPr txBox="1"/>
          <p:nvPr/>
        </p:nvSpPr>
        <p:spPr>
          <a:xfrm>
            <a:off x="-1" y="3566051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Rommulus Francis Lewis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0BA95-46FE-BCB9-D96C-1A3CA1528073}"/>
              </a:ext>
            </a:extLst>
          </p:cNvPr>
          <p:cNvSpPr txBox="1"/>
          <p:nvPr/>
        </p:nvSpPr>
        <p:spPr>
          <a:xfrm>
            <a:off x="696685" y="442782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Final Year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C0291-CC95-78C9-A5EE-12F6788899FD}"/>
              </a:ext>
            </a:extLst>
          </p:cNvPr>
          <p:cNvSpPr txBox="1"/>
          <p:nvPr/>
        </p:nvSpPr>
        <p:spPr>
          <a:xfrm>
            <a:off x="696685" y="4827936"/>
            <a:ext cx="10798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  <a:cs typeface="Verdana" panose="020B0604030504040204" pitchFamily="34" charset="0"/>
              </a:rPr>
              <a:t>Supervisor: Prof Jeremy Lim</a:t>
            </a:r>
          </a:p>
        </p:txBody>
      </p:sp>
    </p:spTree>
    <p:extLst>
      <p:ext uri="{BB962C8B-B14F-4D97-AF65-F5344CB8AC3E}">
        <p14:creationId xmlns:p14="http://schemas.microsoft.com/office/powerpoint/2010/main" val="107324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855F-22D1-7101-12D4-A948C335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Gravitational Lensing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3402F-EE1F-90CC-6F89-384BA8314B4C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9E21E45-0C75-034F-CCA8-38B4AA1D3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440"/>
            <a:ext cx="12192000" cy="3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2C4563-0ACA-D399-D2B3-2FBD72ABE2EE}"/>
              </a:ext>
            </a:extLst>
          </p:cNvPr>
          <p:cNvSpPr txBox="1"/>
          <p:nvPr/>
        </p:nvSpPr>
        <p:spPr>
          <a:xfrm>
            <a:off x="109538" y="1504950"/>
            <a:ext cx="701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Galaxy from the </a:t>
            </a:r>
            <a:r>
              <a:rPr lang="en-US" dirty="0" err="1"/>
              <a:t>IllustrisTNG</a:t>
            </a:r>
            <a:r>
              <a:rPr lang="en-US" dirty="0"/>
              <a:t> suite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9E8D2E-4364-B2FC-0239-638BB6C2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38" y="-17780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FC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EDA32-9313-216F-D242-7F1DE49649C6}"/>
              </a:ext>
            </a:extLst>
          </p:cNvPr>
          <p:cNvCxnSpPr/>
          <p:nvPr/>
        </p:nvCxnSpPr>
        <p:spPr>
          <a:xfrm>
            <a:off x="109538" y="964516"/>
            <a:ext cx="648652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30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1456</TotalTime>
  <Words>134</Words>
  <Application>Microsoft Macintosh PowerPoint</Application>
  <PresentationFormat>Widescreen</PresentationFormat>
  <Paragraphs>43</Paragraphs>
  <Slides>16</Slides>
  <Notes>5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Baskerville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Gravitational Lensing</vt:lpstr>
      <vt:lpstr>Data</vt:lpstr>
      <vt:lpstr>Data</vt:lpstr>
      <vt:lpstr>Data</vt:lpstr>
      <vt:lpstr>Lens Modelling</vt:lpstr>
      <vt:lpstr>Lens Models</vt:lpstr>
      <vt:lpstr>Lens Models</vt:lpstr>
      <vt:lpstr>Lens Models</vt:lpstr>
      <vt:lpstr>Lens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Rommulus Lewis</dc:creator>
  <cp:lastModifiedBy>Rommulus Lewis</cp:lastModifiedBy>
  <cp:revision>19</cp:revision>
  <dcterms:created xsi:type="dcterms:W3CDTF">2025-04-16T14:49:05Z</dcterms:created>
  <dcterms:modified xsi:type="dcterms:W3CDTF">2025-04-22T10:11:39Z</dcterms:modified>
</cp:coreProperties>
</file>